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9"/>
  </p:notesMasterIdLst>
  <p:handoutMasterIdLst>
    <p:handoutMasterId r:id="rId50"/>
  </p:handoutMasterIdLst>
  <p:sldIdLst>
    <p:sldId id="256" r:id="rId2"/>
    <p:sldId id="258" r:id="rId3"/>
    <p:sldId id="280" r:id="rId4"/>
    <p:sldId id="322" r:id="rId5"/>
    <p:sldId id="326" r:id="rId6"/>
    <p:sldId id="324" r:id="rId7"/>
    <p:sldId id="312" r:id="rId8"/>
    <p:sldId id="325" r:id="rId9"/>
    <p:sldId id="329" r:id="rId10"/>
    <p:sldId id="328" r:id="rId11"/>
    <p:sldId id="330" r:id="rId12"/>
    <p:sldId id="264" r:id="rId13"/>
    <p:sldId id="332" r:id="rId14"/>
    <p:sldId id="333" r:id="rId15"/>
    <p:sldId id="334" r:id="rId16"/>
    <p:sldId id="335" r:id="rId17"/>
    <p:sldId id="336" r:id="rId18"/>
    <p:sldId id="337" r:id="rId19"/>
    <p:sldId id="338" r:id="rId20"/>
    <p:sldId id="339" r:id="rId21"/>
    <p:sldId id="340" r:id="rId22"/>
    <p:sldId id="341" r:id="rId23"/>
    <p:sldId id="342" r:id="rId24"/>
    <p:sldId id="343" r:id="rId25"/>
    <p:sldId id="331" r:id="rId26"/>
    <p:sldId id="344" r:id="rId27"/>
    <p:sldId id="345" r:id="rId28"/>
    <p:sldId id="346" r:id="rId29"/>
    <p:sldId id="347" r:id="rId30"/>
    <p:sldId id="348" r:id="rId31"/>
    <p:sldId id="310" r:id="rId32"/>
    <p:sldId id="349" r:id="rId33"/>
    <p:sldId id="351" r:id="rId34"/>
    <p:sldId id="352" r:id="rId35"/>
    <p:sldId id="353" r:id="rId36"/>
    <p:sldId id="354" r:id="rId37"/>
    <p:sldId id="355" r:id="rId38"/>
    <p:sldId id="356" r:id="rId39"/>
    <p:sldId id="357" r:id="rId40"/>
    <p:sldId id="358" r:id="rId41"/>
    <p:sldId id="359" r:id="rId42"/>
    <p:sldId id="360" r:id="rId43"/>
    <p:sldId id="361" r:id="rId44"/>
    <p:sldId id="362" r:id="rId45"/>
    <p:sldId id="363" r:id="rId46"/>
    <p:sldId id="350" r:id="rId47"/>
    <p:sldId id="292" r:id="rId48"/>
  </p:sldIdLst>
  <p:sldSz cx="9144000" cy="5143500" type="screen16x9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389586E-9AE2-4E89-BEBE-488BC1574881}">
          <p14:sldIdLst>
            <p14:sldId id="256"/>
            <p14:sldId id="258"/>
            <p14:sldId id="280"/>
            <p14:sldId id="322"/>
            <p14:sldId id="326"/>
            <p14:sldId id="324"/>
            <p14:sldId id="312"/>
            <p14:sldId id="325"/>
            <p14:sldId id="329"/>
            <p14:sldId id="328"/>
            <p14:sldId id="330"/>
            <p14:sldId id="264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31"/>
            <p14:sldId id="344"/>
            <p14:sldId id="345"/>
            <p14:sldId id="346"/>
            <p14:sldId id="347"/>
            <p14:sldId id="348"/>
            <p14:sldId id="310"/>
            <p14:sldId id="349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50"/>
          </p14:sldIdLst>
        </p14:section>
        <p14:section name="APPENDIX" id="{19907E42-BDD1-4BFF-A82E-69C24E010B9F}">
          <p14:sldIdLst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A102"/>
    <a:srgbClr val="EF8717"/>
    <a:srgbClr val="000000"/>
    <a:srgbClr val="FFFFFF"/>
    <a:srgbClr val="BD9D51"/>
    <a:srgbClr val="73DAB2"/>
    <a:srgbClr val="ACB387"/>
    <a:srgbClr val="D8D06C"/>
    <a:srgbClr val="20ECC5"/>
    <a:srgbClr val="9E22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25E5076-3810-47DD-B79F-674D7AD40C01}" styleName="Stile scuro 1 - Color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ile scuro 1 - Colore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ile scuro 1 - Color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Stile scuro 2 - Colore 3/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03447BB-5D67-496B-8E87-E561075AD55C}" styleName="Stile scuro 1 - Color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9343" autoAdjust="0"/>
  </p:normalViewPr>
  <p:slideViewPr>
    <p:cSldViewPr snapToGrid="0" snapToObjects="1">
      <p:cViewPr varScale="1">
        <p:scale>
          <a:sx n="116" d="100"/>
          <a:sy n="116" d="100"/>
        </p:scale>
        <p:origin x="518" y="7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-16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D4E21-AA1D-BE49-8829-DEA10D5CF4C8}" type="datetimeFigureOut">
              <a:rPr lang="it-IT" smtClean="0"/>
              <a:t>22/02/2018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F8DF2B-E534-A049-A267-F065CD45830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48907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in="-125" max="108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62.1134" units="1/cm"/>
          <inkml:channelProperty channel="T" name="resolution" value="1" units="1/dev"/>
        </inkml:channelProperties>
      </inkml:inkSource>
      <inkml:timestamp xml:id="ts0" timeString="2018-02-20T10:45:57.87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6785 10832 0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F6D68F-7DBE-1C48-BC1F-E6A07B52C7E0}" type="datetimeFigureOut">
              <a:rPr lang="it-IT" smtClean="0"/>
              <a:t>22/02/2018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7627C-DB68-9A4D-8B30-F0E92B6BDF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50326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1627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3852" y="799311"/>
            <a:ext cx="7585611" cy="2412171"/>
          </a:xfrm>
        </p:spPr>
        <p:txBody>
          <a:bodyPr anchor="b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6000" i="0" u="none" kern="1200" cap="all" spc="-100" dirty="0" smtClean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smtClean="0"/>
              <a:t>INSERT YOUR</a:t>
            </a:r>
            <a:br>
              <a:rPr lang="it-IT" dirty="0" smtClean="0"/>
            </a:br>
            <a:r>
              <a:rPr lang="it-IT" dirty="0" smtClean="0"/>
              <a:t>TITLE HERE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3375892"/>
            <a:ext cx="7585612" cy="328820"/>
          </a:xfrm>
        </p:spPr>
        <p:txBody>
          <a:bodyPr lIns="0" bIns="0" anchor="t">
            <a:noAutofit/>
          </a:bodyPr>
          <a:lstStyle>
            <a:lvl1pPr marL="0" indent="0" algn="l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625" y="4724534"/>
            <a:ext cx="888029" cy="2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2" y="1437651"/>
            <a:ext cx="381526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06754" y="1437651"/>
            <a:ext cx="3835261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on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6"/>
          <p:cNvSpPr/>
          <p:nvPr userDrawn="1"/>
        </p:nvSpPr>
        <p:spPr>
          <a:xfrm>
            <a:off x="0" y="0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0" y="1250541"/>
            <a:ext cx="9144000" cy="2629091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it-IT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sp>
        <p:nvSpPr>
          <p:cNvPr id="10" name="Rettangolo 7"/>
          <p:cNvSpPr/>
          <p:nvPr userDrawn="1"/>
        </p:nvSpPr>
        <p:spPr>
          <a:xfrm>
            <a:off x="0" y="3879632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7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21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Image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437651"/>
            <a:ext cx="299453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4025590" y="1417013"/>
            <a:ext cx="5118410" cy="303688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it-IT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328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Gradient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437651"/>
            <a:ext cx="299453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pic>
        <p:nvPicPr>
          <p:cNvPr id="2" name="Immagine 1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396" y="1496815"/>
            <a:ext cx="5114602" cy="2876964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352740" y="2858737"/>
            <a:ext cx="4616786" cy="619319"/>
          </a:xfrm>
        </p:spPr>
        <p:txBody>
          <a:bodyPr anchor="t"/>
          <a:lstStyle>
            <a:lvl1pPr>
              <a:defRPr sz="4000" cap="all" spc="-100">
                <a:solidFill>
                  <a:srgbClr val="FFFFFF"/>
                </a:solidFill>
                <a:latin typeface="Arial Black"/>
                <a:cs typeface="Arial Black"/>
              </a:defRPr>
            </a:lvl1pPr>
            <a:lvl2pPr>
              <a:defRPr sz="4000">
                <a:latin typeface="Arial Black"/>
                <a:cs typeface="Arial Black"/>
              </a:defRPr>
            </a:lvl2pPr>
            <a:lvl3pPr>
              <a:defRPr sz="4000">
                <a:latin typeface="Arial Black"/>
                <a:cs typeface="Arial Black"/>
              </a:defRPr>
            </a:lvl3pPr>
            <a:lvl4pPr>
              <a:defRPr sz="4000">
                <a:latin typeface="Arial Black"/>
                <a:cs typeface="Arial Black"/>
              </a:defRPr>
            </a:lvl4pPr>
            <a:lvl5pPr>
              <a:defRPr sz="4000">
                <a:latin typeface="Arial Black"/>
                <a:cs typeface="Arial Black"/>
              </a:defRPr>
            </a:lvl5pPr>
            <a:lvl6pPr>
              <a:defRPr sz="4000">
                <a:latin typeface="Arial Black"/>
                <a:cs typeface="Arial Black"/>
              </a:defRPr>
            </a:lvl6pPr>
            <a:lvl7pPr>
              <a:defRPr sz="4000">
                <a:latin typeface="Arial Black"/>
                <a:cs typeface="Arial Black"/>
              </a:defRPr>
            </a:lvl7pPr>
            <a:lvl8pPr>
              <a:defRPr sz="4000">
                <a:latin typeface="Arial Black"/>
                <a:cs typeface="Arial Black"/>
              </a:defRPr>
            </a:lvl8pPr>
            <a:lvl9pPr>
              <a:defRPr sz="4000">
                <a:latin typeface="Arial Black"/>
                <a:cs typeface="Arial Black"/>
              </a:defRPr>
            </a:lvl9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4352740" y="1903019"/>
            <a:ext cx="4616786" cy="320156"/>
          </a:xfrm>
        </p:spPr>
        <p:txBody>
          <a:bodyPr/>
          <a:lstStyle>
            <a:lvl1pPr>
              <a:defRPr sz="1600">
                <a:solidFill>
                  <a:srgbClr val="FFFFFF"/>
                </a:solidFill>
              </a:defRPr>
            </a:lvl1pPr>
            <a:lvl2pPr marL="0" indent="0">
              <a:buFont typeface="+mj-lt"/>
              <a:buNone/>
              <a:defRPr sz="1400">
                <a:solidFill>
                  <a:schemeClr val="tx1"/>
                </a:solidFill>
              </a:defRPr>
            </a:lvl2pPr>
            <a:lvl3pPr marL="0" indent="0">
              <a:buFont typeface="+mj-lt"/>
              <a:buNone/>
              <a:defRPr sz="1400">
                <a:solidFill>
                  <a:schemeClr val="tx1"/>
                </a:solidFill>
              </a:defRPr>
            </a:lvl3pPr>
            <a:lvl4pPr marL="0" indent="0">
              <a:buFont typeface="+mj-lt"/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Font typeface="+mj-lt"/>
              <a:buNone/>
              <a:defRPr sz="1400">
                <a:solidFill>
                  <a:schemeClr val="tx1"/>
                </a:solidFill>
              </a:defRPr>
            </a:lvl5pPr>
            <a:lvl6pPr marL="0" indent="0">
              <a:buFont typeface="+mj-lt"/>
              <a:buNone/>
              <a:defRPr sz="1400">
                <a:solidFill>
                  <a:schemeClr val="tx1"/>
                </a:solidFill>
              </a:defRPr>
            </a:lvl6pPr>
            <a:lvl7pPr marL="0" indent="0">
              <a:buFont typeface="+mj-lt"/>
              <a:buNone/>
              <a:defRPr sz="1400">
                <a:solidFill>
                  <a:schemeClr val="tx1"/>
                </a:solidFill>
              </a:defRPr>
            </a:lvl7pPr>
            <a:lvl8pPr marL="0" indent="0">
              <a:buFont typeface="+mj-lt"/>
              <a:buNone/>
              <a:defRPr sz="1400">
                <a:solidFill>
                  <a:schemeClr val="tx1"/>
                </a:solidFill>
              </a:defRPr>
            </a:lvl8pPr>
            <a:lvl9pPr marL="0" indent="0">
              <a:buFont typeface="+mj-lt"/>
              <a:buNone/>
              <a:defRPr sz="14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 dirty="0" smtClean="0"/>
              <a:t>Basic text</a:t>
            </a:r>
          </a:p>
        </p:txBody>
      </p:sp>
      <p:pic>
        <p:nvPicPr>
          <p:cNvPr id="10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235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1156023" y="2010229"/>
            <a:ext cx="7003440" cy="1321697"/>
          </a:xfrm>
        </p:spPr>
        <p:txBody>
          <a:bodyPr anchor="ctr"/>
          <a:lstStyle>
            <a:lvl1pPr>
              <a:lnSpc>
                <a:spcPct val="80000"/>
              </a:lnSpc>
              <a:defRPr lang="en-US" sz="60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56022" y="3375892"/>
            <a:ext cx="7003441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9" name="Immagin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625" y="4724534"/>
            <a:ext cx="888029" cy="2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ing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tIns="0" rIns="0" anchor="t" anchorCtr="0"/>
          <a:lstStyle>
            <a:lvl1pPr>
              <a:defRPr sz="3200" cap="all" baseline="0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6" name="Inhaltsplatzhalter 2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462213"/>
          </a:xfrm>
        </p:spPr>
        <p:txBody>
          <a:bodyPr/>
          <a:lstStyle>
            <a:lvl1pPr marL="500063" indent="-500063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/>
            </a:lvl1pPr>
            <a:lvl2pPr marL="982663" indent="-490538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cap="none">
                <a:solidFill>
                  <a:schemeClr val="tx1"/>
                </a:solidFill>
              </a:defRPr>
            </a:lvl2pPr>
            <a:lvl3pPr marL="1431925" indent="-450850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600">
                <a:solidFill>
                  <a:schemeClr val="tx1"/>
                </a:solidFill>
              </a:defRPr>
            </a:lvl3pPr>
            <a:lvl4pPr marL="1371600" indent="-342900">
              <a:buFont typeface="+mj-lt"/>
              <a:buAutoNum type="arabicPeriod"/>
              <a:defRPr/>
            </a:lvl4pPr>
            <a:lvl5pPr marL="17145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371684"/>
            <a:ext cx="7582223" cy="1631422"/>
          </a:xfrm>
        </p:spPr>
        <p:txBody>
          <a:bodyPr anchor="b"/>
          <a:lstStyle>
            <a:lvl1pPr algn="ctr">
              <a:lnSpc>
                <a:spcPct val="80000"/>
              </a:lnSpc>
              <a:defRPr lang="en-US" sz="60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smtClean="0"/>
              <a:t>SECTION </a:t>
            </a:r>
            <a:br>
              <a:rPr lang="it-IT" dirty="0" smtClean="0"/>
            </a:br>
            <a:r>
              <a:rPr lang="it-IT" dirty="0" smtClean="0"/>
              <a:t>SLIDE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371684"/>
            <a:ext cx="7582223" cy="1631422"/>
          </a:xfrm>
        </p:spPr>
        <p:txBody>
          <a:bodyPr anchor="t"/>
          <a:lstStyle>
            <a:lvl1pPr algn="ctr">
              <a:lnSpc>
                <a:spcPct val="80000"/>
              </a:lnSpc>
              <a:defRPr lang="en-US" sz="54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de-DE" dirty="0" smtClean="0"/>
              <a:t>STATEMENT </a:t>
            </a:r>
            <a:br>
              <a:rPr lang="de-DE" dirty="0" smtClean="0"/>
            </a:br>
            <a:r>
              <a:rPr lang="de-DE" dirty="0" smtClean="0"/>
              <a:t>CHART FOR IMPORTANT </a:t>
            </a:r>
            <a:br>
              <a:rPr lang="de-DE" dirty="0" smtClean="0"/>
            </a:br>
            <a:r>
              <a:rPr lang="de-DE" dirty="0" smtClean="0"/>
              <a:t>POINTS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05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TEXT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55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with Background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 userDrawn="1"/>
        </p:nvPicPr>
        <p:blipFill rotWithShape="1">
          <a:blip r:embed="rId2"/>
          <a:srcRect t="-114" b="24638"/>
          <a:stretch/>
        </p:blipFill>
        <p:spPr>
          <a:xfrm>
            <a:off x="0" y="-7749"/>
            <a:ext cx="9144000" cy="5174110"/>
          </a:xfrm>
          <a:prstGeom prst="rect">
            <a:avLst/>
          </a:prstGeom>
        </p:spPr>
      </p:pic>
      <p:sp>
        <p:nvSpPr>
          <p:cNvPr id="8" name="Rechteck 6"/>
          <p:cNvSpPr/>
          <p:nvPr userDrawn="1"/>
        </p:nvSpPr>
        <p:spPr>
          <a:xfrm>
            <a:off x="0" y="1"/>
            <a:ext cx="9144000" cy="5166360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TEXT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51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1"/>
          <p:cNvPicPr>
            <a:picLocks noChangeAspect="1"/>
          </p:cNvPicPr>
          <p:nvPr userDrawn="1"/>
        </p:nvPicPr>
        <p:blipFill rotWithShape="1">
          <a:blip r:embed="rId2"/>
          <a:srcRect t="-1" r="11734" b="25474"/>
          <a:stretch/>
        </p:blipFill>
        <p:spPr>
          <a:xfrm>
            <a:off x="-1" y="0"/>
            <a:ext cx="9144000" cy="5135526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Rechteck 6"/>
          <p:cNvSpPr/>
          <p:nvPr userDrawn="1"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60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TEXT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41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tIns="0" rIns="0" anchor="t" anchorCtr="0"/>
          <a:lstStyle>
            <a:lvl1pPr>
              <a:defRPr sz="3200" cap="all" baseline="0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10" hasCustomPrompt="1"/>
          </p:nvPr>
        </p:nvSpPr>
        <p:spPr>
          <a:xfrm>
            <a:off x="573852" y="1401951"/>
            <a:ext cx="7968163" cy="3041814"/>
          </a:xfrm>
        </p:spPr>
        <p:txBody>
          <a:bodyPr lIns="0" bIns="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/>
            </a:lvl4pPr>
            <a:lvl6pPr>
              <a:defRPr sz="1700"/>
            </a:lvl6pPr>
            <a:lvl7pPr marL="180000" indent="-180000">
              <a:buClr>
                <a:schemeClr val="tx2"/>
              </a:buClr>
              <a:buAutoNum type="arabicPeriod"/>
              <a:defRPr lang="it-IT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>
              <a:buAutoNum type="arabicPeriod"/>
              <a:defRPr/>
            </a:lvl8pPr>
            <a:lvl9pPr>
              <a:defRPr sz="17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marL="514350" lvl="6" indent="-514350" algn="l" defTabSz="4572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</a:pPr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245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0" tIns="45720" rIns="91440" bIns="0" rtlCol="0" anchor="t">
            <a:noAutofit/>
          </a:bodyPr>
          <a:lstStyle/>
          <a:p>
            <a:r>
              <a:rPr lang="it-IT" dirty="0" smtClean="0"/>
              <a:t>CLICK TO CHANGE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76782"/>
            <a:ext cx="8229600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81" r:id="rId4"/>
    <p:sldLayoutId id="2147483677" r:id="rId5"/>
    <p:sldLayoutId id="2147483683" r:id="rId6"/>
    <p:sldLayoutId id="2147483684" r:id="rId7"/>
    <p:sldLayoutId id="2147483666" r:id="rId8"/>
    <p:sldLayoutId id="2147483680" r:id="rId9"/>
    <p:sldLayoutId id="2147483664" r:id="rId10"/>
    <p:sldLayoutId id="2147483685" r:id="rId11"/>
    <p:sldLayoutId id="2147483678" r:id="rId12"/>
    <p:sldLayoutId id="2147483679" r:id="rId13"/>
    <p:sldLayoutId id="2147483667" r:id="rId14"/>
    <p:sldLayoutId id="2147483671" r:id="rId15"/>
  </p:sldLayoutIdLst>
  <p:hf sldNum="0" hdr="0" ftr="0" dt="0"/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3200" kern="1200">
          <a:solidFill>
            <a:schemeClr val="tx1"/>
          </a:solidFill>
          <a:latin typeface="Arial Black" panose="020B0A04020102020204" pitchFamily="34" charset="0"/>
          <a:ea typeface="+mj-ea"/>
          <a:cs typeface="Arial Black" panose="020B0A040201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600"/>
        </a:spcAft>
        <a:buFont typeface="Arial" pitchFamily="34" charset="0"/>
        <a:buNone/>
        <a:defRPr sz="1800" b="0" i="0" kern="1200" cap="all">
          <a:solidFill>
            <a:schemeClr val="tx2"/>
          </a:solidFill>
          <a:latin typeface="Arial"/>
          <a:ea typeface="+mn-ea"/>
          <a:cs typeface="Arial"/>
        </a:defRPr>
      </a:lvl2pPr>
      <a:lvl3pPr marL="0" indent="0" algn="l" defTabSz="914400" rtl="0" eaLnBrk="1" latinLnBrk="0" hangingPunct="1">
        <a:lnSpc>
          <a:spcPct val="120000"/>
        </a:lnSpc>
        <a:spcBef>
          <a:spcPts val="600"/>
        </a:spcBef>
        <a:buFont typeface="Arial" pitchFamily="34" charset="0"/>
        <a:buNone/>
        <a:defRPr sz="1400" b="0" i="0" kern="1200">
          <a:solidFill>
            <a:schemeClr val="tx2"/>
          </a:solidFill>
          <a:latin typeface="Arial"/>
          <a:ea typeface="+mn-ea"/>
          <a:cs typeface="Arial"/>
        </a:defRPr>
      </a:lvl3pPr>
      <a:lvl4pPr marL="18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SzPct val="13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SzPct val="130000"/>
        <a:buFont typeface="+mj-lt"/>
        <a:buAutoNum type="arabicPeriod"/>
        <a:defRPr lang="it-IT" sz="1800" kern="1200" baseline="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73852" y="1888006"/>
            <a:ext cx="7585611" cy="940714"/>
          </a:xfrm>
        </p:spPr>
        <p:txBody>
          <a:bodyPr/>
          <a:lstStyle/>
          <a:p>
            <a:r>
              <a:rPr lang="it-IT" dirty="0" smtClean="0"/>
              <a:t>DEVOPS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73851" y="3956057"/>
            <a:ext cx="7585612" cy="328820"/>
          </a:xfrm>
        </p:spPr>
        <p:txBody>
          <a:bodyPr/>
          <a:lstStyle/>
          <a:p>
            <a:r>
              <a:rPr lang="it-IT" dirty="0" smtClean="0"/>
              <a:t>Dario Pasquali</a:t>
            </a:r>
            <a:endParaRPr lang="it-IT" dirty="0"/>
          </a:p>
        </p:txBody>
      </p:sp>
      <p:sp>
        <p:nvSpPr>
          <p:cNvPr id="4" name="Sottotitolo 2"/>
          <p:cNvSpPr txBox="1">
            <a:spLocks/>
          </p:cNvSpPr>
          <p:nvPr/>
        </p:nvSpPr>
        <p:spPr>
          <a:xfrm>
            <a:off x="573852" y="2828720"/>
            <a:ext cx="7585612" cy="32882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800" b="0" kern="1200" cap="none" baseline="0">
                <a:solidFill>
                  <a:srgbClr val="FFFFFF"/>
                </a:solidFill>
                <a:latin typeface="+mn-lt"/>
                <a:ea typeface="+mn-ea"/>
                <a:cs typeface="Arial Black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800" b="0" i="0" kern="1200" cap="all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None/>
              <a:defRPr lang="it-IT" sz="18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Best Practices per un prodotto migliore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7231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7 Best Practices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3"/>
            <a:ext cx="3941529" cy="2917902"/>
          </a:xfrm>
        </p:spPr>
        <p:txBody>
          <a:bodyPr/>
          <a:lstStyle/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Continuous Management</a:t>
            </a:r>
          </a:p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Infrastructure As a Code</a:t>
            </a:r>
          </a:p>
          <a:p>
            <a:r>
              <a:rPr lang="it-IT" dirty="0" smtClean="0"/>
              <a:t>Continuous Integration</a:t>
            </a:r>
          </a:p>
          <a:p>
            <a:r>
              <a:rPr lang="it-IT" dirty="0" smtClean="0"/>
              <a:t>Continuous Testing</a:t>
            </a:r>
          </a:p>
          <a:p>
            <a:r>
              <a:rPr lang="it-IT" dirty="0" smtClean="0"/>
              <a:t>Continuous Delivery</a:t>
            </a:r>
          </a:p>
          <a:p>
            <a:r>
              <a:rPr lang="it-IT" dirty="0" smtClean="0"/>
              <a:t>Continuous Deployment</a:t>
            </a:r>
          </a:p>
          <a:p>
            <a:r>
              <a:rPr lang="it-IT" dirty="0" smtClean="0"/>
              <a:t>Continuous Management</a:t>
            </a:r>
            <a:endParaRPr lang="it-IT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4301375" y="1498048"/>
            <a:ext cx="342078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643453" y="1498048"/>
            <a:ext cx="0" cy="3111592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302284" y="4609640"/>
            <a:ext cx="342078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ight Arrow 25"/>
          <p:cNvSpPr/>
          <p:nvPr/>
        </p:nvSpPr>
        <p:spPr>
          <a:xfrm>
            <a:off x="4885946" y="2846335"/>
            <a:ext cx="988580" cy="401283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TextBox 26"/>
          <p:cNvSpPr txBox="1"/>
          <p:nvPr/>
        </p:nvSpPr>
        <p:spPr>
          <a:xfrm>
            <a:off x="5874526" y="2862311"/>
            <a:ext cx="303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CONTINUOUS LEARNING</a:t>
            </a:r>
          </a:p>
        </p:txBody>
      </p:sp>
    </p:spTree>
    <p:extLst>
      <p:ext uri="{BB962C8B-B14F-4D97-AF65-F5344CB8AC3E}">
        <p14:creationId xmlns:p14="http://schemas.microsoft.com/office/powerpoint/2010/main" val="143979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780889" y="1917692"/>
            <a:ext cx="7582223" cy="1631422"/>
          </a:xfrm>
        </p:spPr>
        <p:txBody>
          <a:bodyPr/>
          <a:lstStyle/>
          <a:p>
            <a:r>
              <a:rPr lang="it-IT" dirty="0" smtClean="0"/>
              <a:t>CONfiguration management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313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2800" dirty="0"/>
              <a:t>«Eseguire il </a:t>
            </a:r>
            <a:r>
              <a:rPr lang="it-IT" sz="2800" b="1" dirty="0">
                <a:solidFill>
                  <a:schemeClr val="tx2"/>
                </a:solidFill>
                <a:latin typeface="Arial"/>
                <a:cs typeface="Arial"/>
              </a:rPr>
              <a:t>Provisioning</a:t>
            </a:r>
            <a:r>
              <a:rPr lang="it-IT" sz="2800" dirty="0"/>
              <a:t> delle istanze del sistema usando componenti software </a:t>
            </a:r>
            <a:r>
              <a:rPr lang="it-IT" sz="2800" dirty="0">
                <a:solidFill>
                  <a:schemeClr val="tx2"/>
                </a:solidFill>
                <a:latin typeface="Arial"/>
                <a:cs typeface="Arial"/>
              </a:rPr>
              <a:t>Convergenti</a:t>
            </a:r>
            <a:r>
              <a:rPr lang="it-IT" sz="2800" dirty="0"/>
              <a:t> e </a:t>
            </a:r>
            <a:r>
              <a:rPr lang="it-IT" sz="2800" dirty="0">
                <a:solidFill>
                  <a:schemeClr val="tx2"/>
                </a:solidFill>
                <a:latin typeface="Arial"/>
                <a:cs typeface="Arial"/>
              </a:rPr>
              <a:t>Idempotenti</a:t>
            </a:r>
            <a:r>
              <a:rPr lang="it-IT" sz="2800" dirty="0"/>
              <a:t>, gestibili con gli stessi strumenti del prodotto sviluppato»</a:t>
            </a:r>
          </a:p>
        </p:txBody>
      </p:sp>
    </p:spTree>
    <p:extLst>
      <p:ext uri="{BB962C8B-B14F-4D97-AF65-F5344CB8AC3E}">
        <p14:creationId xmlns:p14="http://schemas.microsoft.com/office/powerpoint/2010/main" val="219685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Configuration managment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Provisioning via script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Difficoltà di Comprensione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Difficoltà di Condivisione tra i membri del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Dipendenza dalle Abitudini del singolo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Complessa automazione della configurazione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Nessuna garanzia di Idempotenza e Convergenza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7520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Configuration managment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Idempotenza &amp; convergenza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endParaRPr lang="it-IT" b="1" cap="all" dirty="0" smtClean="0">
              <a:solidFill>
                <a:schemeClr val="tx2"/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Idempotenza</a:t>
            </a:r>
            <a:r>
              <a:rPr lang="it-IT" dirty="0" smtClean="0"/>
              <a:t> = L’applicazione multipla della stessa operazione, dopo la prima esecuzione, non ha effetti sul sistema target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Convergenza</a:t>
            </a:r>
            <a:r>
              <a:rPr lang="it-IT" dirty="0" smtClean="0"/>
              <a:t> = un’operazione è eseguita se e soltanto se è strettamente necessario.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598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73852" y="1437651"/>
            <a:ext cx="3215315" cy="3037283"/>
          </a:xfrm>
        </p:spPr>
        <p:txBody>
          <a:bodyPr/>
          <a:lstStyle/>
          <a:p>
            <a:r>
              <a:rPr lang="it-IT" dirty="0" smtClean="0"/>
              <a:t>Configurazione come </a:t>
            </a:r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sequenza di azioni</a:t>
            </a:r>
            <a:r>
              <a:rPr lang="it-IT" dirty="0" smtClean="0"/>
              <a:t> da eseguire per raggiungere lo stato desiderato.</a:t>
            </a:r>
          </a:p>
          <a:p>
            <a:endParaRPr lang="it-IT" dirty="0"/>
          </a:p>
          <a:p>
            <a:r>
              <a:rPr lang="it-IT" dirty="0" smtClean="0"/>
              <a:t>Modello </a:t>
            </a:r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Master-Slave</a:t>
            </a:r>
            <a:r>
              <a:rPr lang="it-IT" dirty="0" smtClean="0"/>
              <a:t> necessita di un agente installato sul target</a:t>
            </a:r>
          </a:p>
          <a:p>
            <a:endParaRPr lang="it-IT" dirty="0"/>
          </a:p>
          <a:p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Massimo controllo </a:t>
            </a:r>
            <a:r>
              <a:rPr lang="it-IT" dirty="0" smtClean="0"/>
              <a:t>ma necessità di conoscere il processo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MODELLI DI CM</a:t>
            </a:r>
            <a:endParaRPr lang="it-IT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154" y="1529131"/>
            <a:ext cx="2565583" cy="2745176"/>
          </a:xfrm>
        </p:spPr>
      </p:pic>
      <p:sp>
        <p:nvSpPr>
          <p:cNvPr id="6" name="Subtitle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it-IT" dirty="0" smtClean="0"/>
              <a:t>IMPERATIVO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3415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73852" y="1437651"/>
            <a:ext cx="3215315" cy="3037283"/>
          </a:xfrm>
        </p:spPr>
        <p:txBody>
          <a:bodyPr/>
          <a:lstStyle/>
          <a:p>
            <a:r>
              <a:rPr lang="it-IT" dirty="0" smtClean="0"/>
              <a:t>Configurazione come </a:t>
            </a:r>
            <a:r>
              <a:rPr lang="it-IT" sz="1800" cap="all" dirty="0" smtClean="0">
                <a:solidFill>
                  <a:schemeClr val="tx2"/>
                </a:solidFill>
                <a:latin typeface="Arial"/>
                <a:cs typeface="Arial"/>
              </a:rPr>
              <a:t>Stato da raggiungere, </a:t>
            </a:r>
            <a:r>
              <a:rPr lang="it-IT" dirty="0" smtClean="0"/>
              <a:t>specificato in modo Descrittivo</a:t>
            </a:r>
          </a:p>
          <a:p>
            <a:endParaRPr lang="it-IT" dirty="0" smtClean="0"/>
          </a:p>
          <a:p>
            <a:r>
              <a:rPr lang="it-IT" dirty="0" smtClean="0"/>
              <a:t>Modello </a:t>
            </a:r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Master-Slave</a:t>
            </a:r>
            <a:r>
              <a:rPr lang="it-IT" dirty="0" smtClean="0"/>
              <a:t> necessita di un agente installato sul target</a:t>
            </a:r>
          </a:p>
          <a:p>
            <a:endParaRPr lang="it-IT" dirty="0"/>
          </a:p>
          <a:p>
            <a:r>
              <a:rPr lang="it-IT" sz="1800" cap="all" dirty="0" smtClean="0">
                <a:solidFill>
                  <a:schemeClr val="tx2"/>
                </a:solidFill>
                <a:latin typeface="Arial"/>
                <a:cs typeface="Arial"/>
              </a:rPr>
              <a:t>MassimA ASTRAZIONE </a:t>
            </a:r>
            <a:r>
              <a:rPr lang="it-IT" dirty="0" smtClean="0"/>
              <a:t>ma perdita del controllo nel dettaglio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MODELLI DI CM</a:t>
            </a:r>
            <a:endParaRPr lang="it-IT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it-IT" dirty="0" smtClean="0"/>
              <a:t>DICHIARATIVO</a:t>
            </a:r>
            <a:endParaRPr lang="it-IT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286" y="2149874"/>
            <a:ext cx="4588386" cy="1612836"/>
          </a:xfrm>
        </p:spPr>
      </p:pic>
    </p:spTree>
    <p:extLst>
      <p:ext uri="{BB962C8B-B14F-4D97-AF65-F5344CB8AC3E}">
        <p14:creationId xmlns:p14="http://schemas.microsoft.com/office/powerpoint/2010/main" val="17994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73852" y="1460942"/>
            <a:ext cx="3215315" cy="3037283"/>
          </a:xfrm>
        </p:spPr>
        <p:txBody>
          <a:bodyPr/>
          <a:lstStyle/>
          <a:p>
            <a:r>
              <a:rPr lang="it-IT" dirty="0" smtClean="0"/>
              <a:t>Configurazione come sequeza di azioni astratte in forma di </a:t>
            </a:r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Roles</a:t>
            </a:r>
          </a:p>
          <a:p>
            <a:endParaRPr lang="it-IT" dirty="0" smtClean="0"/>
          </a:p>
          <a:p>
            <a:r>
              <a:rPr lang="it-IT" dirty="0" smtClean="0"/>
              <a:t>Modello </a:t>
            </a:r>
            <a:r>
              <a:rPr lang="it-IT" sz="1800" cap="all" dirty="0" smtClean="0">
                <a:solidFill>
                  <a:schemeClr val="tx2"/>
                </a:solidFill>
                <a:latin typeface="Arial"/>
                <a:cs typeface="Arial"/>
              </a:rPr>
              <a:t>AGENT-LESS</a:t>
            </a:r>
            <a:r>
              <a:rPr lang="it-IT" dirty="0" smtClean="0"/>
              <a:t> basato su SSH e Python</a:t>
            </a:r>
          </a:p>
          <a:p>
            <a:endParaRPr lang="it-IT" dirty="0"/>
          </a:p>
          <a:p>
            <a:r>
              <a:rPr lang="it-IT" sz="1800" cap="all" dirty="0" smtClean="0">
                <a:solidFill>
                  <a:schemeClr val="tx2"/>
                </a:solidFill>
                <a:latin typeface="Arial"/>
                <a:cs typeface="Arial"/>
              </a:rPr>
              <a:t>MassimA MODULARITA’ </a:t>
            </a:r>
            <a:r>
              <a:rPr lang="it-IT" dirty="0"/>
              <a:t>e </a:t>
            </a:r>
            <a:r>
              <a:rPr lang="it-IT" dirty="0" smtClean="0"/>
              <a:t>customizzazione al livello di dettaglio desiderato</a:t>
            </a:r>
            <a:endParaRPr lang="it-IT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MODELLI DI CM</a:t>
            </a:r>
            <a:endParaRPr lang="it-IT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it-IT" dirty="0" smtClean="0"/>
              <a:t>IBRIDO</a:t>
            </a:r>
            <a:endParaRPr lang="it-IT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746" y="1585399"/>
            <a:ext cx="2234683" cy="2749778"/>
          </a:xfrm>
        </p:spPr>
      </p:pic>
    </p:spTree>
    <p:extLst>
      <p:ext uri="{BB962C8B-B14F-4D97-AF65-F5344CB8AC3E}">
        <p14:creationId xmlns:p14="http://schemas.microsoft.com/office/powerpoint/2010/main" val="127854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MODELLI DI GESTION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ARCHITETTURA DINAMICA – FRY MODEL</a:t>
            </a:r>
            <a:endParaRPr lang="it-IT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07" y="1247187"/>
            <a:ext cx="7844593" cy="3555463"/>
          </a:xfrm>
        </p:spPr>
      </p:pic>
    </p:spTree>
    <p:extLst>
      <p:ext uri="{BB962C8B-B14F-4D97-AF65-F5344CB8AC3E}">
        <p14:creationId xmlns:p14="http://schemas.microsoft.com/office/powerpoint/2010/main" val="303307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MODELLI DI GESTIONE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IMMUTABLE INFRASTRUCTURE – BAKED MODEL</a:t>
            </a:r>
            <a:endParaRPr lang="it-IT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14" y="918160"/>
            <a:ext cx="6159838" cy="4082474"/>
          </a:xfrm>
        </p:spPr>
      </p:pic>
    </p:spTree>
    <p:extLst>
      <p:ext uri="{BB962C8B-B14F-4D97-AF65-F5344CB8AC3E}">
        <p14:creationId xmlns:p14="http://schemas.microsoft.com/office/powerpoint/2010/main" val="393100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AGENDA</a:t>
            </a:r>
            <a:endParaRPr lang="it-IT" dirty="0"/>
          </a:p>
        </p:txBody>
      </p:sp>
      <p:sp>
        <p:nvSpPr>
          <p:cNvPr id="4" name="Sottotito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DAY 1 - mattina</a:t>
            </a:r>
            <a:endParaRPr lang="it-IT" dirty="0"/>
          </a:p>
        </p:txBody>
      </p:sp>
      <p:sp>
        <p:nvSpPr>
          <p:cNvPr id="2" name="Content Placeholder 1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931059"/>
          </a:xfrm>
        </p:spPr>
        <p:txBody>
          <a:bodyPr/>
          <a:lstStyle/>
          <a:p>
            <a:r>
              <a:rPr lang="it-IT" dirty="0" smtClean="0"/>
              <a:t>Introduzione</a:t>
            </a:r>
          </a:p>
          <a:p>
            <a:r>
              <a:rPr lang="it-IT" dirty="0" smtClean="0"/>
              <a:t>Dev &amp; Ops</a:t>
            </a:r>
          </a:p>
          <a:p>
            <a:r>
              <a:rPr lang="it-IT" dirty="0" smtClean="0"/>
              <a:t>Best Practicies</a:t>
            </a:r>
          </a:p>
          <a:p>
            <a:r>
              <a:rPr lang="it-IT" dirty="0" smtClean="0"/>
              <a:t>Configuration Management </a:t>
            </a:r>
          </a:p>
          <a:p>
            <a:r>
              <a:rPr lang="it-IT" dirty="0" smtClean="0"/>
              <a:t>Infrastrucutre As a Code</a:t>
            </a:r>
          </a:p>
          <a:p>
            <a:r>
              <a:rPr lang="it-IT" dirty="0" smtClean="0"/>
              <a:t>Caso d’uso</a:t>
            </a:r>
          </a:p>
          <a:p>
            <a:r>
              <a:rPr lang="it-IT" dirty="0" smtClean="0"/>
              <a:t>Pratica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7895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ansible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CM ibrido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Tool di CM ibrido, unisce i vantaggi degli approcci Imperativo e Dichiarativo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Possibilità di specificare la configurazione come sequenza di azioni, o come astrazione di </a:t>
            </a: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Role</a:t>
            </a:r>
            <a:r>
              <a:rPr lang="it-IT" cap="all" dirty="0" smtClean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it-IT" dirty="0" smtClean="0"/>
              <a:t>nel sistema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Provisioning Agent – less basato su SSH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6860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ansible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CM ibrido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944216"/>
          </a:xfrm>
        </p:spPr>
        <p:txBody>
          <a:bodyPr/>
          <a:lstStyle/>
          <a:p>
            <a:pPr marL="0" indent="0">
              <a:buNone/>
            </a:pP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PLAYBOOK</a:t>
            </a:r>
            <a:r>
              <a:rPr lang="it-IT" dirty="0" smtClean="0"/>
              <a:t> = modulo auto – contenuto, scritto in YAML che descrive la configurazione da applicare ad un’istanza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b="1" cap="all" dirty="0" smtClean="0">
                <a:solidFill>
                  <a:schemeClr val="tx2"/>
                </a:solidFill>
                <a:cs typeface="Arial"/>
              </a:rPr>
              <a:t>INVENTORY</a:t>
            </a:r>
            <a:r>
              <a:rPr lang="it-IT" dirty="0" smtClean="0"/>
              <a:t> </a:t>
            </a:r>
            <a:r>
              <a:rPr lang="it-IT" dirty="0"/>
              <a:t>= modulo auto – contenuto, scritto in </a:t>
            </a:r>
            <a:r>
              <a:rPr lang="it-IT" dirty="0" smtClean="0"/>
              <a:t>YAML, che definisce la configurazione e l’istanza target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b="1" cap="all" dirty="0" smtClean="0">
                <a:solidFill>
                  <a:schemeClr val="tx2"/>
                </a:solidFill>
                <a:cs typeface="Arial"/>
              </a:rPr>
              <a:t>ROLE</a:t>
            </a:r>
            <a:r>
              <a:rPr lang="it-IT" dirty="0" smtClean="0"/>
              <a:t> </a:t>
            </a:r>
            <a:r>
              <a:rPr lang="it-IT" dirty="0"/>
              <a:t>= </a:t>
            </a:r>
            <a:r>
              <a:rPr lang="it-IT" dirty="0" smtClean="0"/>
              <a:t>Astrazione standalone di una configurazione del sistema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84499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ansible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PLAYBOOK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262262"/>
            <a:ext cx="3797713" cy="3276846"/>
          </a:xfrm>
        </p:spPr>
        <p:txBody>
          <a:bodyPr/>
          <a:lstStyle/>
          <a:p>
            <a:pPr marL="0" indent="0">
              <a:buNone/>
            </a:pP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PLAYBOOK</a:t>
            </a:r>
            <a:r>
              <a:rPr lang="it-IT" dirty="0" smtClean="0"/>
              <a:t> </a:t>
            </a:r>
          </a:p>
          <a:p>
            <a:pPr marL="0" indent="0">
              <a:buNone/>
            </a:pPr>
            <a:r>
              <a:rPr lang="it-IT" dirty="0" smtClean="0"/>
              <a:t>Definisce il target del Provisioning e la sequenza di task da applicare.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smtClean="0"/>
              <a:t>Yum e get_url sono moduli che racchiudono un comportamento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smtClean="0"/>
              <a:t>Target definiti tramite labels</a:t>
            </a:r>
          </a:p>
          <a:p>
            <a:pPr marL="0" indent="0">
              <a:buNone/>
            </a:pPr>
            <a:endParaRPr lang="it-IT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325" y="1262262"/>
            <a:ext cx="4387804" cy="346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0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ansible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INVENTORY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262262"/>
            <a:ext cx="4014801" cy="3276846"/>
          </a:xfrm>
        </p:spPr>
        <p:txBody>
          <a:bodyPr/>
          <a:lstStyle/>
          <a:p>
            <a:pPr marL="0" indent="0">
              <a:buNone/>
            </a:pP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Inventory</a:t>
            </a:r>
            <a:r>
              <a:rPr lang="it-IT" dirty="0" smtClean="0"/>
              <a:t> </a:t>
            </a:r>
          </a:p>
          <a:p>
            <a:pPr marL="0" indent="0">
              <a:buNone/>
            </a:pPr>
            <a:r>
              <a:rPr lang="it-IT" dirty="0" smtClean="0"/>
              <a:t>Definisce le istanze target</a:t>
            </a:r>
          </a:p>
          <a:p>
            <a:pPr marL="0" indent="0">
              <a:buNone/>
            </a:pPr>
            <a:r>
              <a:rPr lang="it-IT" dirty="0" smtClean="0"/>
              <a:t>Possibilità di: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Creare gruppi di istanze identificate da label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Usare regex nei nomi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Configurare parametri specifici di istanza (porta, utente, chiave, ...)</a:t>
            </a:r>
          </a:p>
          <a:p>
            <a:pPr marL="0" indent="0">
              <a:buNone/>
            </a:pPr>
            <a:endParaRPr lang="it-IT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298" y="1967918"/>
            <a:ext cx="3615131" cy="186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3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ansible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ROLE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262262"/>
            <a:ext cx="4106899" cy="3566296"/>
          </a:xfrm>
        </p:spPr>
        <p:txBody>
          <a:bodyPr/>
          <a:lstStyle/>
          <a:p>
            <a:pPr marL="0" indent="0">
              <a:buNone/>
            </a:pP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ROLE</a:t>
            </a:r>
            <a:r>
              <a:rPr lang="it-IT" dirty="0" smtClean="0"/>
              <a:t> </a:t>
            </a:r>
          </a:p>
          <a:p>
            <a:pPr marL="0" indent="0">
              <a:buNone/>
            </a:pPr>
            <a:r>
              <a:rPr lang="it-IT" dirty="0" smtClean="0"/>
              <a:t>Componente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standalone</a:t>
            </a:r>
            <a:r>
              <a:rPr lang="it-IT" dirty="0" smtClean="0"/>
              <a:t> che racchiude e definisce una responsabilità nel sistema.</a:t>
            </a:r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r>
              <a:rPr lang="it-IT" dirty="0" smtClean="0"/>
              <a:t>Arricchito da tasks, variabili, tests, hadlers, documentazione, metadati.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smtClean="0"/>
              <a:t>Condivisione e distribuzione su Ansible Galaxy</a:t>
            </a:r>
          </a:p>
          <a:p>
            <a:pPr marL="0" indent="0">
              <a:buNone/>
            </a:pPr>
            <a:endParaRPr lang="it-IT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220" y="2011935"/>
            <a:ext cx="3375672" cy="20669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442600" y="3899520"/>
              <a:ext cx="360" cy="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26760" y="3836160"/>
                <a:ext cx="32040" cy="12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744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18371" y="1772968"/>
            <a:ext cx="8012512" cy="1631422"/>
          </a:xfrm>
        </p:spPr>
        <p:txBody>
          <a:bodyPr/>
          <a:lstStyle/>
          <a:p>
            <a:r>
              <a:rPr lang="it-IT" dirty="0" smtClean="0"/>
              <a:t>INFRASTRUCTURE AS A CODE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0270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2800" dirty="0" smtClean="0"/>
              <a:t>«</a:t>
            </a:r>
            <a:r>
              <a:rPr lang="it-IT" sz="2800" b="1" dirty="0">
                <a:solidFill>
                  <a:schemeClr val="tx2"/>
                </a:solidFill>
                <a:latin typeface="Arial"/>
                <a:cs typeface="Arial"/>
              </a:rPr>
              <a:t>orchestration</a:t>
            </a:r>
            <a:r>
              <a:rPr lang="it-IT" sz="2800" dirty="0" smtClean="0"/>
              <a:t> dell’infrastruttura con componenti </a:t>
            </a:r>
            <a:r>
              <a:rPr lang="it-IT" sz="2800" dirty="0">
                <a:solidFill>
                  <a:schemeClr val="tx2"/>
                </a:solidFill>
                <a:latin typeface="Arial"/>
                <a:cs typeface="Arial"/>
              </a:rPr>
              <a:t>eseguibili</a:t>
            </a:r>
            <a:r>
              <a:rPr lang="it-IT" sz="2800" dirty="0" smtClean="0"/>
              <a:t>, </a:t>
            </a:r>
            <a:r>
              <a:rPr lang="it-IT" sz="2800" dirty="0">
                <a:solidFill>
                  <a:schemeClr val="tx2"/>
                </a:solidFill>
                <a:latin typeface="Arial"/>
                <a:cs typeface="Arial"/>
              </a:rPr>
              <a:t>idempotenti</a:t>
            </a:r>
            <a:r>
              <a:rPr lang="it-IT" sz="2800" dirty="0" smtClean="0"/>
              <a:t> e </a:t>
            </a:r>
            <a:r>
              <a:rPr lang="it-IT" sz="2800" dirty="0">
                <a:solidFill>
                  <a:schemeClr val="tx2"/>
                </a:solidFill>
                <a:latin typeface="Arial"/>
                <a:cs typeface="Arial"/>
              </a:rPr>
              <a:t>convergenti</a:t>
            </a:r>
            <a:r>
              <a:rPr lang="it-IT" sz="2800" dirty="0" smtClean="0"/>
              <a:t>, gestibili con gli stessi strumenti del prodotto sviluppato»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307268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Infrastructure as a code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Iac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Infrastruttura</a:t>
            </a:r>
            <a:r>
              <a:rPr lang="it-IT" dirty="0" smtClean="0"/>
              <a:t> </a:t>
            </a:r>
          </a:p>
          <a:p>
            <a:pPr marL="0" indent="0">
              <a:buNone/>
            </a:pPr>
            <a:r>
              <a:rPr lang="it-IT" dirty="0" smtClean="0"/>
              <a:t>Modello eseguibile, Convergente, Idempotente e </a:t>
            </a:r>
            <a:r>
              <a:rPr lang="it-IT" cap="all" dirty="0" smtClean="0">
                <a:solidFill>
                  <a:schemeClr val="tx2"/>
                </a:solidFill>
                <a:latin typeface="Arial"/>
                <a:cs typeface="Arial"/>
              </a:rPr>
              <a:t>Replicabile </a:t>
            </a:r>
            <a:r>
              <a:rPr lang="it-IT" dirty="0"/>
              <a:t>in grado di essere compreso ed utilizzato da tutti i membri del </a:t>
            </a:r>
            <a:r>
              <a:rPr lang="it-IT" dirty="0" smtClean="0"/>
              <a:t>team.</a:t>
            </a:r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r>
              <a:rPr lang="it-IT" dirty="0" smtClean="0"/>
              <a:t>Nessuna dipendenza da un team di sistemisti o da complessi script bash.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4888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175" y="1133343"/>
            <a:ext cx="3637164" cy="3711600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73853" y="1237671"/>
            <a:ext cx="4248128" cy="3503874"/>
          </a:xfrm>
        </p:spPr>
        <p:txBody>
          <a:bodyPr/>
          <a:lstStyle/>
          <a:p>
            <a:r>
              <a:rPr lang="it-IT" dirty="0" smtClean="0"/>
              <a:t>Orchestration di infrastrutture Cloud sui più comuni Cloud Providers ( GCP, AWS, Docker, OpenStack, ...)</a:t>
            </a:r>
          </a:p>
          <a:p>
            <a:endParaRPr lang="it-IT" dirty="0"/>
          </a:p>
          <a:p>
            <a:r>
              <a:rPr lang="it-IT" dirty="0" smtClean="0"/>
              <a:t>Oltre a numerosi servizi standard (GitHub, Slack, DNS, ...)</a:t>
            </a:r>
          </a:p>
          <a:p>
            <a:endParaRPr lang="it-IT" dirty="0"/>
          </a:p>
          <a:p>
            <a:r>
              <a:rPr lang="it-IT" dirty="0" smtClean="0"/>
              <a:t>Esecuzione </a:t>
            </a:r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Agent–less</a:t>
            </a:r>
            <a:r>
              <a:rPr lang="it-IT" dirty="0" smtClean="0"/>
              <a:t> via SSH, idempotente e convergente.</a:t>
            </a:r>
          </a:p>
          <a:p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terraform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Orchestration provider cloud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339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73852" y="1204355"/>
            <a:ext cx="4248128" cy="3503874"/>
          </a:xfrm>
        </p:spPr>
        <p:txBody>
          <a:bodyPr/>
          <a:lstStyle/>
          <a:p>
            <a:r>
              <a:rPr lang="it-IT" dirty="0" smtClean="0"/>
              <a:t>Configurazione Dichiarativa, specifica lo </a:t>
            </a:r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Stato Desiderato</a:t>
            </a:r>
            <a:r>
              <a:rPr lang="it-IT" dirty="0" smtClean="0"/>
              <a:t>.</a:t>
            </a:r>
          </a:p>
          <a:p>
            <a:r>
              <a:rPr lang="it-IT" dirty="0" smtClean="0"/>
              <a:t>Terraform si occupa di trovare il modo migliore per raggiungerlo.</a:t>
            </a:r>
          </a:p>
          <a:p>
            <a:endParaRPr lang="it-IT" dirty="0"/>
          </a:p>
          <a:p>
            <a:r>
              <a:rPr lang="it-IT" dirty="0" smtClean="0"/>
              <a:t>Esecuzione idempotente basata sullo stato attuale e sulle azioni passate di Terraform.</a:t>
            </a:r>
          </a:p>
          <a:p>
            <a:endParaRPr lang="it-IT" dirty="0" smtClean="0"/>
          </a:p>
          <a:p>
            <a:r>
              <a:rPr lang="it-IT" sz="1800" b="1" cap="all" dirty="0" smtClean="0">
                <a:solidFill>
                  <a:schemeClr val="tx2"/>
                </a:solidFill>
                <a:latin typeface="Arial"/>
                <a:cs typeface="Arial"/>
              </a:rPr>
              <a:t>Plan</a:t>
            </a:r>
            <a:endParaRPr lang="it-IT" sz="1800" b="1" cap="all" dirty="0">
              <a:solidFill>
                <a:schemeClr val="tx2"/>
              </a:solidFill>
              <a:latin typeface="Arial"/>
              <a:cs typeface="Arial"/>
            </a:endParaRPr>
          </a:p>
          <a:p>
            <a:r>
              <a:rPr lang="it-IT" dirty="0" smtClean="0"/>
              <a:t>Componente eseguibile che rappresenta lo snapshot di un’infrastruttura cloud. Replicabile a piacimento.</a:t>
            </a:r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terraform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Orchestration provider cloud</a:t>
            </a:r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828" y="1131613"/>
            <a:ext cx="3600000" cy="371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7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INTRODUZIONE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6770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terraform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provisioning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8767" cy="904907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Terraform permette di eseguire il Provisioning con Tool esterni...</a:t>
            </a:r>
          </a:p>
          <a:p>
            <a:pPr marL="0" indent="0">
              <a:buNone/>
            </a:pPr>
            <a:r>
              <a:rPr lang="it-IT" dirty="0" smtClean="0"/>
              <a:t> ...come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Ansible</a:t>
            </a:r>
            <a:r>
              <a:rPr lang="it-IT" dirty="0" smtClean="0"/>
              <a:t>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!!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815" y="2499799"/>
            <a:ext cx="5583631" cy="214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5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4" descr="Senza titol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" y="0"/>
            <a:ext cx="9141291" cy="5143500"/>
          </a:xfrm>
          <a:prstGeom prst="rect">
            <a:avLst/>
          </a:prstGeom>
        </p:spPr>
      </p:pic>
      <p:sp>
        <p:nvSpPr>
          <p:cNvPr id="10" name="Rechteck 6"/>
          <p:cNvSpPr/>
          <p:nvPr/>
        </p:nvSpPr>
        <p:spPr>
          <a:xfrm>
            <a:off x="7034" y="1"/>
            <a:ext cx="9144000" cy="51434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prstClr val="white"/>
                </a:solidFill>
                <a:cs typeface="Arial"/>
              </a:rPr>
              <a:t>Possibilità</a:t>
            </a:r>
            <a:r>
              <a:rPr lang="en-US" dirty="0" smtClean="0">
                <a:solidFill>
                  <a:prstClr val="white"/>
                </a:solidFill>
                <a:cs typeface="Arial"/>
              </a:rPr>
              <a:t> di </a:t>
            </a:r>
            <a:r>
              <a:rPr lang="en-US" dirty="0" err="1" smtClean="0">
                <a:solidFill>
                  <a:prstClr val="white"/>
                </a:solidFill>
                <a:cs typeface="Arial"/>
              </a:rPr>
              <a:t>Scalare</a:t>
            </a:r>
            <a:r>
              <a:rPr lang="en-US" dirty="0" smtClean="0">
                <a:solidFill>
                  <a:prstClr val="white"/>
                </a:solidFill>
                <a:cs typeface="Arial"/>
              </a:rPr>
              <a:t> </a:t>
            </a:r>
            <a:r>
              <a:rPr lang="en-US" dirty="0" err="1" smtClean="0">
                <a:solidFill>
                  <a:prstClr val="white"/>
                </a:solidFill>
                <a:cs typeface="Arial"/>
              </a:rPr>
              <a:t>il</a:t>
            </a:r>
            <a:r>
              <a:rPr lang="en-US" dirty="0" smtClean="0">
                <a:solidFill>
                  <a:prstClr val="white"/>
                </a:solidFill>
                <a:cs typeface="Arial"/>
              </a:rPr>
              <a:t> Sistema a </a:t>
            </a:r>
            <a:r>
              <a:rPr lang="en-US" dirty="0" err="1" smtClean="0">
                <a:solidFill>
                  <a:prstClr val="white"/>
                </a:solidFill>
                <a:cs typeface="Arial"/>
              </a:rPr>
              <a:t>piacimento</a:t>
            </a:r>
            <a:r>
              <a:rPr lang="en-US" dirty="0" smtClean="0">
                <a:solidFill>
                  <a:prstClr val="white"/>
                </a:solidFill>
                <a:cs typeface="Arial"/>
              </a:rPr>
              <a:t>, in </a:t>
            </a:r>
            <a:r>
              <a:rPr lang="en-US" dirty="0" err="1" smtClean="0">
                <a:solidFill>
                  <a:prstClr val="white"/>
                </a:solidFill>
                <a:cs typeface="Arial"/>
              </a:rPr>
              <a:t>modo</a:t>
            </a:r>
            <a:r>
              <a:rPr lang="en-US" dirty="0" smtClean="0">
                <a:solidFill>
                  <a:prstClr val="white"/>
                </a:solidFill>
                <a:cs typeface="Arial"/>
              </a:rPr>
              <a:t> </a:t>
            </a:r>
            <a:r>
              <a:rPr lang="en-US" dirty="0" err="1" smtClean="0">
                <a:solidFill>
                  <a:prstClr val="white"/>
                </a:solidFill>
                <a:cs typeface="Arial"/>
              </a:rPr>
              <a:t>Idempotente</a:t>
            </a:r>
            <a:r>
              <a:rPr lang="en-US" dirty="0" smtClean="0">
                <a:solidFill>
                  <a:prstClr val="white"/>
                </a:solidFill>
                <a:cs typeface="Arial"/>
              </a:rPr>
              <a:t>, </a:t>
            </a:r>
            <a:r>
              <a:rPr lang="en-US" dirty="0" err="1" smtClean="0">
                <a:solidFill>
                  <a:prstClr val="white"/>
                </a:solidFill>
                <a:cs typeface="Arial"/>
              </a:rPr>
              <a:t>Convergente</a:t>
            </a:r>
            <a:r>
              <a:rPr lang="en-US" dirty="0" smtClean="0">
                <a:solidFill>
                  <a:prstClr val="white"/>
                </a:solidFill>
                <a:cs typeface="Arial"/>
              </a:rPr>
              <a:t> e </a:t>
            </a:r>
            <a:r>
              <a:rPr lang="en-US" dirty="0" err="1" smtClean="0">
                <a:solidFill>
                  <a:prstClr val="white"/>
                </a:solidFill>
                <a:cs typeface="Arial"/>
              </a:rPr>
              <a:t>Replicabile</a:t>
            </a:r>
            <a:endParaRPr lang="en-US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551615" y="1997007"/>
            <a:ext cx="8040770" cy="1267896"/>
          </a:xfrm>
        </p:spPr>
        <p:txBody>
          <a:bodyPr/>
          <a:lstStyle/>
          <a:p>
            <a:r>
              <a:rPr lang="it-IT" dirty="0" smtClean="0"/>
              <a:t>cm + iac</a:t>
            </a:r>
            <a:br>
              <a:rPr lang="it-IT" dirty="0" smtClean="0"/>
            </a:br>
            <a:r>
              <a:rPr lang="it-IT" sz="3000" dirty="0" smtClean="0"/>
              <a:t>=</a:t>
            </a:r>
            <a:br>
              <a:rPr lang="it-IT" sz="3000" dirty="0" smtClean="0"/>
            </a:br>
            <a:r>
              <a:rPr lang="it-IT" sz="3000" dirty="0" smtClean="0"/>
              <a:t>Creazione e provisioning automatico by-need</a:t>
            </a:r>
            <a:br>
              <a:rPr lang="it-IT" sz="3000" dirty="0" smtClean="0"/>
            </a:br>
            <a:endParaRPr lang="it-IT" sz="3000" dirty="0"/>
          </a:p>
        </p:txBody>
      </p:sp>
      <p:pic>
        <p:nvPicPr>
          <p:cNvPr id="9" name="Bild 5" descr="runningma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8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59165" y="1953789"/>
            <a:ext cx="8012512" cy="1088787"/>
          </a:xfrm>
        </p:spPr>
        <p:txBody>
          <a:bodyPr/>
          <a:lstStyle/>
          <a:p>
            <a:r>
              <a:rPr lang="it-IT" dirty="0" smtClean="0"/>
              <a:t>Caso d’uso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0383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Movie advicer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cap="all" dirty="0" smtClean="0">
                <a:solidFill>
                  <a:schemeClr val="tx2"/>
                </a:solidFill>
                <a:latin typeface="Arial"/>
                <a:cs typeface="Arial"/>
              </a:rPr>
              <a:t>Raccomandatore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binario</a:t>
            </a:r>
            <a:r>
              <a:rPr lang="it-IT" dirty="0"/>
              <a:t> </a:t>
            </a:r>
            <a:r>
              <a:rPr lang="it-IT" dirty="0" smtClean="0"/>
              <a:t>basato sul Dataset Movielens 100k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I dati di interesse devono essere memorizzati su un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Data Lake</a:t>
            </a:r>
            <a:r>
              <a:rPr lang="it-IT" dirty="0" smtClean="0"/>
              <a:t>, implementato in Kudu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Si vuole presentare una semplice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interfaccia</a:t>
            </a:r>
            <a:r>
              <a:rPr lang="it-IT" dirty="0" smtClean="0"/>
              <a:t> per interagire con il sistema</a:t>
            </a:r>
          </a:p>
          <a:p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Requisiti poc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7008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Movie advicer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smtClean="0"/>
              <a:t>Sistema basato su due nodi: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Cloudera</a:t>
            </a:r>
            <a:r>
              <a:rPr lang="it-IT" dirty="0" smtClean="0"/>
              <a:t>: nodo storage, ospita il Data Lake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Worker</a:t>
            </a:r>
            <a:r>
              <a:rPr lang="it-IT" dirty="0" smtClean="0"/>
              <a:t>: nodo di elaborazione, ospita il sistema di raccomandazione.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algn="ctr"/>
            <a:r>
              <a:rPr lang="it-IT" dirty="0" smtClean="0"/>
              <a:t>Come creare queste istanze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rapidamente</a:t>
            </a:r>
            <a:r>
              <a:rPr lang="it-IT" dirty="0" smtClean="0"/>
              <a:t> e in modo </a:t>
            </a:r>
            <a:r>
              <a:rPr lang="it-IT" cap="all" dirty="0" smtClean="0">
                <a:solidFill>
                  <a:schemeClr val="tx2"/>
                </a:solidFill>
                <a:latin typeface="Arial"/>
                <a:cs typeface="Arial"/>
              </a:rPr>
              <a:t>automatico</a:t>
            </a:r>
            <a:r>
              <a:rPr lang="it-IT" dirty="0" smtClean="0"/>
              <a:t> ??</a:t>
            </a:r>
          </a:p>
          <a:p>
            <a:pPr algn="ctr"/>
            <a:endParaRPr lang="it-IT" dirty="0"/>
          </a:p>
          <a:p>
            <a:pPr algn="ctr"/>
            <a:r>
              <a:rPr lang="it-IT" sz="3200" b="1" cap="all" dirty="0">
                <a:solidFill>
                  <a:schemeClr val="tx2"/>
                </a:solidFill>
                <a:latin typeface="Arial"/>
                <a:cs typeface="Arial"/>
              </a:rPr>
              <a:t>CM + IaC</a:t>
            </a:r>
            <a:endParaRPr lang="it-IT" sz="3200" b="1" cap="all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architettura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4024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architettura</a:t>
            </a:r>
            <a:endParaRPr lang="it-IT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0" b="14120"/>
          <a:stretch>
            <a:fillRect/>
          </a:stretch>
        </p:blipFill>
        <p:spPr>
          <a:xfrm>
            <a:off x="0" y="1250950"/>
            <a:ext cx="9144000" cy="3695700"/>
          </a:xfrm>
        </p:spPr>
      </p:pic>
      <p:sp>
        <p:nvSpPr>
          <p:cNvPr id="4" name="Subtitle 3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 smtClean="0"/>
              <a:t>Responsabilità nel sistema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4058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ARCHITETTURA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smtClean="0"/>
              <a:t>Ogni </a:t>
            </a:r>
            <a:r>
              <a:rPr lang="it-IT" cap="all" dirty="0" smtClean="0">
                <a:solidFill>
                  <a:schemeClr val="tx2"/>
                </a:solidFill>
                <a:latin typeface="Arial"/>
                <a:cs typeface="Arial"/>
              </a:rPr>
              <a:t>responsabilità </a:t>
            </a:r>
            <a:r>
              <a:rPr lang="it-IT" dirty="0" smtClean="0"/>
              <a:t>nel sistema deve essere convertita in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Ruolo</a:t>
            </a:r>
            <a:r>
              <a:rPr lang="it-IT" dirty="0" smtClean="0"/>
              <a:t>.</a:t>
            </a:r>
          </a:p>
          <a:p>
            <a:r>
              <a:rPr lang="it-IT" dirty="0" smtClean="0"/>
              <a:t>Elementi indipendenti e semplici 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Cloudera CDH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Oracle JDK 1.7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Spark 2.2.0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SBT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Ansible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Terraform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Directory processo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Identificare i ruoli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7116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73852" y="1254079"/>
            <a:ext cx="3540804" cy="3730868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266182" y="1663368"/>
            <a:ext cx="4275833" cy="279573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architettura</a:t>
            </a:r>
            <a:endParaRPr lang="it-IT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Ruoli ansible – esempi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4809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52" y="1161668"/>
            <a:ext cx="3965470" cy="38077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architettura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Ruoli ansible - esempi</a:t>
            </a:r>
            <a:endParaRPr lang="it-IT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561" y="1411524"/>
            <a:ext cx="3578936" cy="33193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559" y="1160806"/>
            <a:ext cx="1802774" cy="11898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670837" y="1160806"/>
            <a:ext cx="1868485" cy="1292944"/>
          </a:xfrm>
          <a:prstGeom prst="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ight Arrow 9"/>
          <p:cNvSpPr/>
          <p:nvPr/>
        </p:nvSpPr>
        <p:spPr>
          <a:xfrm>
            <a:off x="2005754" y="1543092"/>
            <a:ext cx="605805" cy="212629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ight Arrow 10"/>
          <p:cNvSpPr/>
          <p:nvPr/>
        </p:nvSpPr>
        <p:spPr>
          <a:xfrm rot="1195018">
            <a:off x="4066630" y="2400187"/>
            <a:ext cx="738401" cy="212629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2285" y="2012996"/>
            <a:ext cx="2053487" cy="1438466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6293296" y="2244322"/>
            <a:ext cx="567466" cy="212629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737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ansible</a:t>
            </a:r>
            <a:endParaRPr lang="it-IT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3616" b="361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Subtitle 3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 smtClean="0"/>
              <a:t>setup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4868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devops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obiettivi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8047371" cy="246221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smtClean="0"/>
              <a:t>Automatizzare il processo di deployment (idealmente </a:t>
            </a:r>
            <a:r>
              <a:rPr lang="it-IT" cap="all" dirty="0" smtClean="0">
                <a:solidFill>
                  <a:schemeClr val="tx2"/>
                </a:solidFill>
                <a:latin typeface="Arial"/>
                <a:cs typeface="Arial"/>
              </a:rPr>
              <a:t>onE-click-deploy</a:t>
            </a:r>
            <a:r>
              <a:rPr lang="it-IT" dirty="0" smtClean="0"/>
              <a:t>) in modo da aumentare notevolmente la frequenza dei rilasci.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smtClean="0"/>
              <a:t>Migliorare la qualità del prodotto sviluppato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smtClean="0"/>
              <a:t>Aumentare la coesione e collaborazione all’interno del team, migliorando la qualità del lavoro.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8847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ansible</a:t>
            </a:r>
            <a:endParaRPr lang="it-IT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563" y="1161668"/>
            <a:ext cx="6270739" cy="3684217"/>
          </a:xfrm>
          <a:prstGeom prst="rect">
            <a:avLst/>
          </a:prstGeom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Creare un role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378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ansible</a:t>
            </a:r>
            <a:endParaRPr lang="it-IT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590" r="590"/>
          <a:stretch>
            <a:fillRect/>
          </a:stretch>
        </p:blipFill>
        <p:spPr>
          <a:xfrm>
            <a:off x="0" y="1250950"/>
            <a:ext cx="9144000" cy="3471863"/>
          </a:xfrm>
          <a:prstGeom prst="rect">
            <a:avLst/>
          </a:prstGeom>
        </p:spPr>
      </p:pic>
      <p:sp>
        <p:nvSpPr>
          <p:cNvPr id="4" name="Subtitle 3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 smtClean="0"/>
              <a:t>esecuzione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4329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Ansible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smtClean="0"/>
              <a:t>GIF screen record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Provisioning worker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5872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terraform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Configurazione hardware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127390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terraform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esempio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388580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Terraform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esecuzione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28454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59165" y="1953789"/>
            <a:ext cx="8012512" cy="1088787"/>
          </a:xfrm>
        </p:spPr>
        <p:txBody>
          <a:bodyPr/>
          <a:lstStyle/>
          <a:p>
            <a:r>
              <a:rPr lang="it-IT" dirty="0" smtClean="0"/>
              <a:t>PRATICa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5085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Immagine 16" descr="Reply SpA - RUNNING MAN_White_RG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203" y="2057708"/>
            <a:ext cx="1167594" cy="11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4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332623" y="1428050"/>
            <a:ext cx="2914239" cy="3515897"/>
          </a:xfrm>
        </p:spPr>
        <p:txBody>
          <a:bodyPr/>
          <a:lstStyle/>
          <a:p>
            <a:pPr algn="ctr"/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DEVELOPERS</a:t>
            </a:r>
          </a:p>
          <a:p>
            <a:endParaRPr lang="it-IT" sz="1800" b="1" cap="all" dirty="0">
              <a:solidFill>
                <a:schemeClr val="tx2"/>
              </a:solidFill>
              <a:latin typeface="Arial"/>
              <a:cs typeface="Arial"/>
            </a:endParaRPr>
          </a:p>
          <a:p>
            <a:r>
              <a:rPr lang="it-IT" sz="1800" cap="all" dirty="0" smtClean="0">
                <a:solidFill>
                  <a:schemeClr val="tx2"/>
                </a:solidFill>
                <a:latin typeface="Arial"/>
                <a:cs typeface="Arial"/>
              </a:rPr>
              <a:t>Chi</a:t>
            </a:r>
            <a:r>
              <a:rPr lang="it-IT" dirty="0" smtClean="0"/>
              <a:t>: Developers, Testers, Product Owner, QAs</a:t>
            </a:r>
          </a:p>
          <a:p>
            <a:endParaRPr lang="it-IT" dirty="0"/>
          </a:p>
          <a:p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Scopo</a:t>
            </a:r>
            <a:r>
              <a:rPr lang="it-IT" dirty="0" smtClean="0"/>
              <a:t>: implementare le features richieste del cliente rapidamente</a:t>
            </a:r>
          </a:p>
          <a:p>
            <a:endParaRPr lang="it-IT" dirty="0" smtClean="0"/>
          </a:p>
          <a:p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Valutazione</a:t>
            </a:r>
            <a:r>
              <a:rPr lang="it-IT" dirty="0" smtClean="0"/>
              <a:t>: # features funzionati / tempo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638176" y="1428050"/>
            <a:ext cx="3100609" cy="3410643"/>
          </a:xfrm>
        </p:spPr>
        <p:txBody>
          <a:bodyPr/>
          <a:lstStyle/>
          <a:p>
            <a:pPr algn="ctr"/>
            <a:r>
              <a:rPr lang="it-IT" sz="1800" b="1" cap="all" dirty="0" smtClean="0">
                <a:solidFill>
                  <a:schemeClr val="tx2"/>
                </a:solidFill>
                <a:latin typeface="Arial"/>
                <a:cs typeface="Arial"/>
              </a:rPr>
              <a:t>OPERATIONS</a:t>
            </a:r>
          </a:p>
          <a:p>
            <a:endParaRPr lang="it-IT" sz="1800" b="1" cap="all" dirty="0">
              <a:solidFill>
                <a:schemeClr val="tx2"/>
              </a:solidFill>
              <a:latin typeface="Arial"/>
              <a:cs typeface="Arial"/>
            </a:endParaRPr>
          </a:p>
          <a:p>
            <a:r>
              <a:rPr lang="it-IT" sz="1800" cap="all" dirty="0" smtClean="0">
                <a:solidFill>
                  <a:schemeClr val="tx2"/>
                </a:solidFill>
                <a:latin typeface="Arial"/>
                <a:cs typeface="Arial"/>
              </a:rPr>
              <a:t>Chi</a:t>
            </a:r>
            <a:r>
              <a:rPr lang="it-IT" dirty="0" smtClean="0"/>
              <a:t>: System Engineer, System Admin, DB Admin, Security</a:t>
            </a:r>
          </a:p>
          <a:p>
            <a:endParaRPr lang="it-IT" dirty="0"/>
          </a:p>
          <a:p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Scopo</a:t>
            </a:r>
            <a:r>
              <a:rPr lang="it-IT" dirty="0" smtClean="0"/>
              <a:t>: rilasciare il prodotto e assicurarsi che il sistema funzioni in modo sicuro ed efficente</a:t>
            </a:r>
          </a:p>
          <a:p>
            <a:endParaRPr lang="it-IT" dirty="0"/>
          </a:p>
          <a:p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Valutazione</a:t>
            </a:r>
            <a:r>
              <a:rPr lang="it-IT" dirty="0" smtClean="0"/>
              <a:t>: stato del sistema, soddisfazione del cliente</a:t>
            </a:r>
            <a:endParaRPr lang="it-IT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 &amp; ops</a:t>
            </a:r>
            <a:endParaRPr lang="it-IT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Figure in conflitto</a:t>
            </a:r>
            <a:endParaRPr lang="it-IT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51" y="1437651"/>
            <a:ext cx="1029842" cy="20596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071" y="1437651"/>
            <a:ext cx="1011500" cy="203916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385010" y="1203850"/>
            <a:ext cx="68578" cy="3749698"/>
          </a:xfrm>
          <a:prstGeom prst="rect">
            <a:avLst/>
          </a:prstGeom>
          <a:solidFill>
            <a:srgbClr val="EF87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475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 &amp; OPS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Figure in conflitto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2670837" y="1594892"/>
            <a:ext cx="5869912" cy="3190032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Creare un unico team </a:t>
            </a:r>
            <a:r>
              <a:rPr lang="it-IT" b="1" dirty="0" smtClean="0"/>
              <a:t>multifunzionale, </a:t>
            </a:r>
            <a:r>
              <a:rPr lang="it-IT" dirty="0" smtClean="0"/>
              <a:t>che si prenda cura del prodotto durante tutto il suo ciclo di vita.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smtClean="0"/>
              <a:t>Scopo e metodi di valutazione Unificati.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smtClean="0"/>
              <a:t>Il DevOps abbatte le bariere tra le persone, Developer, Data Scientist, System Engineers, Security, Testers, QAs e Product Owner, collaborano per il bene del prodotto.</a:t>
            </a:r>
            <a:endParaRPr lang="it-IT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52" y="1377804"/>
            <a:ext cx="2018043" cy="319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90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3000" dirty="0" smtClean="0"/>
              <a:t>«You build it, you run it»</a:t>
            </a:r>
            <a:endParaRPr lang="it-IT" sz="3000" dirty="0"/>
          </a:p>
        </p:txBody>
      </p:sp>
    </p:spTree>
    <p:extLst>
      <p:ext uri="{BB962C8B-B14F-4D97-AF65-F5344CB8AC3E}">
        <p14:creationId xmlns:p14="http://schemas.microsoft.com/office/powerpoint/2010/main" val="401774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DEVOPS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Cultura + tools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727128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 smtClean="0"/>
              <a:t>DevOps = 7 Best Practices + Tools di supporto unificati</a:t>
            </a:r>
            <a:endParaRPr lang="it-IT" dirty="0"/>
          </a:p>
          <a:p>
            <a:pPr marL="0" indent="0">
              <a:buNone/>
            </a:pPr>
            <a:endParaRPr lang="it-IT" b="1" cap="all" dirty="0" smtClean="0">
              <a:solidFill>
                <a:schemeClr val="tx2"/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pratiche</a:t>
            </a:r>
            <a:r>
              <a:rPr lang="it-IT" dirty="0" smtClean="0"/>
              <a:t> =	Cambiamento Culturale, verso la Trasparenza e la 			Collaborazione nel team.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Tools</a:t>
            </a:r>
            <a:r>
              <a:rPr lang="it-IT" dirty="0" smtClean="0"/>
              <a:t> = 	Guida al cambimento, unificando Strumenti e 			Responsabilità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8494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7 Best Practices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3"/>
            <a:ext cx="3941529" cy="2917902"/>
          </a:xfrm>
        </p:spPr>
        <p:txBody>
          <a:bodyPr/>
          <a:lstStyle/>
          <a:p>
            <a:r>
              <a:rPr lang="it-IT" dirty="0"/>
              <a:t>Continuous Management</a:t>
            </a:r>
          </a:p>
          <a:p>
            <a:r>
              <a:rPr lang="it-IT" dirty="0"/>
              <a:t>Infrastructure As a Code</a:t>
            </a:r>
          </a:p>
          <a:p>
            <a:r>
              <a:rPr lang="it-IT" dirty="0" smtClean="0"/>
              <a:t>Continuous Integration</a:t>
            </a:r>
          </a:p>
          <a:p>
            <a:r>
              <a:rPr lang="it-IT" dirty="0" smtClean="0"/>
              <a:t>Continuous Testing</a:t>
            </a:r>
          </a:p>
          <a:p>
            <a:r>
              <a:rPr lang="it-IT" dirty="0" smtClean="0"/>
              <a:t>Continuous Delivery</a:t>
            </a:r>
          </a:p>
          <a:p>
            <a:r>
              <a:rPr lang="it-IT" dirty="0" smtClean="0"/>
              <a:t>Continuous Deployment</a:t>
            </a:r>
          </a:p>
          <a:p>
            <a:r>
              <a:rPr lang="it-IT" dirty="0" smtClean="0"/>
              <a:t>Continuous Management</a:t>
            </a:r>
            <a:endParaRPr lang="it-IT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4301375" y="1498048"/>
            <a:ext cx="342078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643453" y="1498048"/>
            <a:ext cx="0" cy="3111592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302284" y="4609640"/>
            <a:ext cx="342078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ight Arrow 25"/>
          <p:cNvSpPr/>
          <p:nvPr/>
        </p:nvSpPr>
        <p:spPr>
          <a:xfrm>
            <a:off x="4885946" y="2846335"/>
            <a:ext cx="988580" cy="401283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TextBox 26"/>
          <p:cNvSpPr txBox="1"/>
          <p:nvPr/>
        </p:nvSpPr>
        <p:spPr>
          <a:xfrm>
            <a:off x="5874526" y="2862311"/>
            <a:ext cx="303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CONTINUOUS LEARNING</a:t>
            </a:r>
          </a:p>
        </p:txBody>
      </p:sp>
    </p:spTree>
    <p:extLst>
      <p:ext uri="{BB962C8B-B14F-4D97-AF65-F5344CB8AC3E}">
        <p14:creationId xmlns:p14="http://schemas.microsoft.com/office/powerpoint/2010/main" val="118181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ply">
  <a:themeElements>
    <a:clrScheme name="Impostazioni personalizzate 144">
      <a:dk1>
        <a:srgbClr val="000000"/>
      </a:dk1>
      <a:lt1>
        <a:sysClr val="window" lastClr="FFFFFF"/>
      </a:lt1>
      <a:dk2>
        <a:srgbClr val="053238"/>
      </a:dk2>
      <a:lt2>
        <a:srgbClr val="81CD03"/>
      </a:lt2>
      <a:accent1>
        <a:srgbClr val="D1E420"/>
      </a:accent1>
      <a:accent2>
        <a:srgbClr val="81CD03"/>
      </a:accent2>
      <a:accent3>
        <a:srgbClr val="23B140"/>
      </a:accent3>
      <a:accent4>
        <a:srgbClr val="940758"/>
      </a:accent4>
      <a:accent5>
        <a:srgbClr val="FA51A3"/>
      </a:accent5>
      <a:accent6>
        <a:srgbClr val="42BCFC"/>
      </a:accent6>
      <a:hlink>
        <a:srgbClr val="FFFE50"/>
      </a:hlink>
      <a:folHlink>
        <a:srgbClr val="FFDB04"/>
      </a:folHlink>
    </a:clrScheme>
    <a:fontScheme name="Office classico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FFF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097ED64C-1469-4E9B-A6EE-E169F18D7DB3}" vid="{B73C506B-0DF6-4CFA-9B1D-8AAF7C79760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 Reply PRESENTATION BLACK 16.9</Template>
  <TotalTime>492</TotalTime>
  <Words>1013</Words>
  <Application>Microsoft Office PowerPoint</Application>
  <PresentationFormat>On-screen Show (16:9)</PresentationFormat>
  <Paragraphs>229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Arial Black</vt:lpstr>
      <vt:lpstr>Calibri</vt:lpstr>
      <vt:lpstr>Wingdings</vt:lpstr>
      <vt:lpstr>Reply</vt:lpstr>
      <vt:lpstr>DEVOPS</vt:lpstr>
      <vt:lpstr>AGENDA</vt:lpstr>
      <vt:lpstr>INTRODUZIONE</vt:lpstr>
      <vt:lpstr>devops</vt:lpstr>
      <vt:lpstr>Dev &amp; ops</vt:lpstr>
      <vt:lpstr>DEV &amp; OPS</vt:lpstr>
      <vt:lpstr>«You build it, you run it»</vt:lpstr>
      <vt:lpstr>DEVOPS</vt:lpstr>
      <vt:lpstr>7 Best Practices</vt:lpstr>
      <vt:lpstr>7 Best Practices</vt:lpstr>
      <vt:lpstr>CONfiguration management</vt:lpstr>
      <vt:lpstr>«Eseguire il Provisioning delle istanze del sistema usando componenti software Convergenti e Idempotenti, gestibili con gli stessi strumenti del prodotto sviluppato»</vt:lpstr>
      <vt:lpstr>Configuration managment</vt:lpstr>
      <vt:lpstr>Configuration managment</vt:lpstr>
      <vt:lpstr>MODELLI DI CM</vt:lpstr>
      <vt:lpstr>MODELLI DI CM</vt:lpstr>
      <vt:lpstr>MODELLI DI CM</vt:lpstr>
      <vt:lpstr>MODELLI DI GESTION</vt:lpstr>
      <vt:lpstr>MODELLI DI GESTIONE</vt:lpstr>
      <vt:lpstr>ansible</vt:lpstr>
      <vt:lpstr>ansible</vt:lpstr>
      <vt:lpstr>ansible</vt:lpstr>
      <vt:lpstr>ansible</vt:lpstr>
      <vt:lpstr>ansible</vt:lpstr>
      <vt:lpstr>INFRASTRUCTURE AS A CODE</vt:lpstr>
      <vt:lpstr>«orchestration dell’infrastruttura con componenti eseguibili, idempotenti e convergenti, gestibili con gli stessi strumenti del prodotto sviluppato»</vt:lpstr>
      <vt:lpstr>Infrastructure as a code</vt:lpstr>
      <vt:lpstr>terraform</vt:lpstr>
      <vt:lpstr>terraform</vt:lpstr>
      <vt:lpstr>terraform</vt:lpstr>
      <vt:lpstr>cm + iac = Creazione e provisioning automatico by-need </vt:lpstr>
      <vt:lpstr>Caso d’uso</vt:lpstr>
      <vt:lpstr>Movie advicer</vt:lpstr>
      <vt:lpstr>Movie advicer</vt:lpstr>
      <vt:lpstr>architettura</vt:lpstr>
      <vt:lpstr>ARCHITETTURA</vt:lpstr>
      <vt:lpstr>architettura</vt:lpstr>
      <vt:lpstr>architettura</vt:lpstr>
      <vt:lpstr>ansible</vt:lpstr>
      <vt:lpstr>ansible</vt:lpstr>
      <vt:lpstr>ansible</vt:lpstr>
      <vt:lpstr>Ansible</vt:lpstr>
      <vt:lpstr>terraform</vt:lpstr>
      <vt:lpstr>terraform</vt:lpstr>
      <vt:lpstr>Terraform</vt:lpstr>
      <vt:lpstr>PRATICa</vt:lpstr>
      <vt:lpstr>PowerPoint Presentation</vt:lpstr>
    </vt:vector>
  </TitlesOfParts>
  <Manager/>
  <Company>Reply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</dc:title>
  <dc:subject/>
  <dc:creator>Pasquali Dario</dc:creator>
  <cp:keywords/>
  <dc:description/>
  <cp:lastModifiedBy>Pasquali Dario</cp:lastModifiedBy>
  <cp:revision>109</cp:revision>
  <dcterms:created xsi:type="dcterms:W3CDTF">2018-02-15T11:11:02Z</dcterms:created>
  <dcterms:modified xsi:type="dcterms:W3CDTF">2018-02-22T23:29:02Z</dcterms:modified>
  <cp:category/>
</cp:coreProperties>
</file>